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63" r:id="rId13"/>
    <p:sldId id="264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27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6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2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3038" indent="-173038">
              <a:buFont typeface="Arial" panose="020B0604020202020204" pitchFamily="34" charset="0"/>
              <a:buChar char="•"/>
              <a:defRPr/>
            </a:lvl1pPr>
            <a:lvl5pPr marL="931863" indent="-1825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2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4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ECDEAC-4806-4B85-89D4-E153973624C1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F7B083-6488-4E5C-9D2C-A02211BE77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0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7E17-8771-45CD-B22B-94FC4C135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MSAS Tutorial Sequence</a:t>
            </a:r>
            <a:br>
              <a:rPr lang="en-US" dirty="0"/>
            </a:br>
            <a:r>
              <a:rPr lang="en-US" dirty="0"/>
              <a:t>-Module Three-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01138-D33F-4F69-B99F-FD93417E0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Written By Garrett Folbe</a:t>
            </a:r>
          </a:p>
        </p:txBody>
      </p:sp>
    </p:spTree>
    <p:extLst>
      <p:ext uri="{BB962C8B-B14F-4D97-AF65-F5344CB8AC3E}">
        <p14:creationId xmlns:p14="http://schemas.microsoft.com/office/powerpoint/2010/main" val="294889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357F9-1BCE-4FA9-BE19-F5CF2EE0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02355-FB3E-4B23-9F72-9F431326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9" y="589120"/>
            <a:ext cx="3772730" cy="247613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F18385F-130F-40E4-BCD5-BF10D02F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55" y="3522456"/>
            <a:ext cx="3561184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1E09-CCF8-4F18-A13B-5B413C51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Elif</a:t>
            </a:r>
            <a:r>
              <a:rPr lang="en-US" sz="3200" dirty="0"/>
              <a:t>” clauses allow for multiple if statements to be checked (short for “else if”)</a:t>
            </a:r>
          </a:p>
          <a:p>
            <a:r>
              <a:rPr lang="en-US" sz="3200" dirty="0"/>
              <a:t>First, the “if” statement is checked</a:t>
            </a:r>
          </a:p>
          <a:p>
            <a:r>
              <a:rPr lang="en-US" sz="3200" dirty="0"/>
              <a:t>Next, each “</a:t>
            </a:r>
            <a:r>
              <a:rPr lang="en-US" sz="3200" dirty="0" err="1"/>
              <a:t>elif</a:t>
            </a:r>
            <a:r>
              <a:rPr lang="en-US" sz="3200" dirty="0"/>
              <a:t>” clause will be checked until one is hit</a:t>
            </a:r>
          </a:p>
          <a:p>
            <a:r>
              <a:rPr lang="en-US" sz="3200" dirty="0"/>
              <a:t>Finally, if none of the “</a:t>
            </a:r>
            <a:r>
              <a:rPr lang="en-US" sz="3200" dirty="0" err="1"/>
              <a:t>elif</a:t>
            </a:r>
            <a:r>
              <a:rPr lang="en-US" sz="3200" dirty="0"/>
              <a:t>” clauses are hit, the “else” clause is run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775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51A7-56E7-4A4C-B7D3-B8557630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INDENTATION MATTERS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77A6C-34D1-4CF1-9274-B2CC16C0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2435014"/>
            <a:ext cx="55245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2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4AFB-9C61-4850-8F2D-4D3485C3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14899-E144-4380-A355-D7FB3C4E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27744"/>
          </a:xfrm>
        </p:spPr>
        <p:txBody>
          <a:bodyPr>
            <a:normAutofit fontScale="77500" lnSpcReduction="20000"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Lists are a collection of items that is ordered and can be changed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Lists are indicated by square brackets: []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We can declare a list in three different ways: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An empty list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my_list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= []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Fill it with elements  my_list_2 = [“Ravens”, “Saints”, “Patriots”]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This is a list of strings, but we can have a list of any datatype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You can mix and match your datatypes within the list, but this is considered bad practice</a:t>
            </a:r>
            <a:endParaRPr lang="en-US" sz="2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Set it equal to another list  my_list_3 = my_list_2</a:t>
            </a:r>
          </a:p>
          <a:p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You can get the number of elements in the list by calling the “</a:t>
            </a:r>
            <a:r>
              <a:rPr lang="en-US" sz="2600" dirty="0" err="1">
                <a:solidFill>
                  <a:schemeClr val="tx1"/>
                </a:solidFill>
                <a:sym typeface="Wingdings" panose="05000000000000000000" pitchFamily="2" charset="2"/>
              </a:rPr>
              <a:t>len</a:t>
            </a: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” function</a:t>
            </a:r>
          </a:p>
          <a:p>
            <a:pPr lvl="1"/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my_list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= [1, 2, 3, 4]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len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my_list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))  4</a:t>
            </a:r>
          </a:p>
          <a:p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Clear the list by calling the “clear function”</a:t>
            </a:r>
          </a:p>
          <a:p>
            <a:pPr lvl="1"/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my_list.clear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my_list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)  ???</a:t>
            </a:r>
          </a:p>
        </p:txBody>
      </p:sp>
    </p:spTree>
    <p:extLst>
      <p:ext uri="{BB962C8B-B14F-4D97-AF65-F5344CB8AC3E}">
        <p14:creationId xmlns:p14="http://schemas.microsoft.com/office/powerpoint/2010/main" val="9888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2C59-6606-4987-AFA3-DB5C1B89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elements of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BCADD-6F4A-49F9-B4F6-C8F02BBC2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51866"/>
          </a:xfrm>
        </p:spPr>
        <p:txBody>
          <a:bodyPr>
            <a:normAutofit fontScale="92500" lnSpcReduction="20000"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You can access list items by referring to the index number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Lists in Python are “0-index based”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/>
              <a:t>stats = [“pts”, “</a:t>
            </a:r>
            <a:r>
              <a:rPr lang="en-US" dirty="0" err="1"/>
              <a:t>reb</a:t>
            </a:r>
            <a:r>
              <a:rPr lang="en-US" dirty="0"/>
              <a:t>”, “</a:t>
            </a:r>
            <a:r>
              <a:rPr lang="en-US" dirty="0" err="1"/>
              <a:t>ast</a:t>
            </a:r>
            <a:r>
              <a:rPr lang="en-US" dirty="0"/>
              <a:t>”]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/>
              <a:t>print(stats[0]) </a:t>
            </a:r>
            <a:r>
              <a:rPr lang="en-US" dirty="0">
                <a:sym typeface="Wingdings" panose="05000000000000000000" pitchFamily="2" charset="2"/>
              </a:rPr>
              <a:t> “pts”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print(stats[1])  “</a:t>
            </a:r>
            <a:r>
              <a:rPr lang="en-US" dirty="0" err="1">
                <a:sym typeface="Wingdings" panose="05000000000000000000" pitchFamily="2" charset="2"/>
              </a:rPr>
              <a:t>reb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Print(stats[2])  “</a:t>
            </a:r>
            <a:r>
              <a:rPr lang="en-US" dirty="0" err="1">
                <a:sym typeface="Wingdings" panose="05000000000000000000" pitchFamily="2" charset="2"/>
              </a:rPr>
              <a:t>ast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Print(stats[3])  Error! Why?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Print(stats[-1])  ???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You can access a range of indexes by specifying where to start and where to end (called slicing)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Use the following format: list[</a:t>
            </a:r>
            <a:r>
              <a:rPr lang="en-US" dirty="0" err="1">
                <a:sym typeface="Wingdings" panose="05000000000000000000" pitchFamily="2" charset="2"/>
              </a:rPr>
              <a:t>start:end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qbs</a:t>
            </a:r>
            <a:r>
              <a:rPr lang="en-US" dirty="0">
                <a:sym typeface="Wingdings" panose="05000000000000000000" pitchFamily="2" charset="2"/>
              </a:rPr>
              <a:t> = [“Brady”, “Rivers”, “Jackson”, “Stafford”, “Cousins”]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slice = </a:t>
            </a:r>
            <a:r>
              <a:rPr lang="en-US" dirty="0" err="1">
                <a:sym typeface="Wingdings" panose="05000000000000000000" pitchFamily="2" charset="2"/>
              </a:rPr>
              <a:t>qbs</a:t>
            </a:r>
            <a:r>
              <a:rPr lang="en-US" dirty="0">
                <a:sym typeface="Wingdings" panose="05000000000000000000" pitchFamily="2" charset="2"/>
              </a:rPr>
              <a:t>[2:4]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print(slice)  [“Jackson”, “Stafford”, “Cousins”]</a:t>
            </a:r>
          </a:p>
          <a:p>
            <a:pPr marL="576771" lvl="1" indent="-28416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5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6F5B-6CC2-41D0-9635-E63A4EF5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list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F1A7-A1B6-457C-A109-D91FE5BB0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029200" cy="40233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To update a list element, simply index into the list and reassign its value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06B4E-A342-437F-87A7-CD552F63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044488"/>
            <a:ext cx="5295900" cy="34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4483-0164-4717-9C11-46D36FA2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a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41636-6011-49B7-8CB2-BDC094C7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40" y="1849119"/>
            <a:ext cx="6285680" cy="44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7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611-75F5-4A14-AE5B-95F29BD7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Range-based for loops (one way to loop)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6947-745E-4E7B-B4B2-DEDA5F0E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“for” loop is used for iterating over a sequence</a:t>
            </a:r>
          </a:p>
          <a:p>
            <a:pPr lvl="1"/>
            <a:r>
              <a:rPr lang="en-US" dirty="0"/>
              <a:t>For our purposes, this will usually be a list</a:t>
            </a:r>
          </a:p>
          <a:p>
            <a:r>
              <a:rPr lang="en-US" dirty="0"/>
              <a:t>We will only cover range based loops in this module</a:t>
            </a:r>
          </a:p>
          <a:p>
            <a:pPr lvl="1"/>
            <a:r>
              <a:rPr lang="en-US" dirty="0"/>
              <a:t>This is a brief sneak peak… for more information </a:t>
            </a:r>
          </a:p>
          <a:p>
            <a:pPr lvl="1"/>
            <a:r>
              <a:rPr lang="en-US" dirty="0"/>
              <a:t>Other loops aren’t used traditionally in data science unless you are exploring a niche </a:t>
            </a:r>
          </a:p>
          <a:p>
            <a:pPr lvl="1"/>
            <a:r>
              <a:rPr lang="en-US" dirty="0"/>
              <a:t>Don’t need to index into array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When you want to view every element of a list in sequential order</a:t>
            </a:r>
          </a:p>
          <a:p>
            <a:pPr lvl="1"/>
            <a:r>
              <a:rPr lang="en-US" dirty="0"/>
              <a:t>Save time from indexing into specific elements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B0C6E-C00C-4A56-BC9F-C02D6126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67" y="5160914"/>
            <a:ext cx="3218185" cy="8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0CBA-C795-423B-A2EB-908B64F9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loop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C1F8C-81C4-4A0C-9150-BFC844E7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36" y="3819091"/>
            <a:ext cx="64008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8AB88-D4CC-476C-BCF7-96A640C3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161" y="1916213"/>
            <a:ext cx="40957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B069-9E52-4F93-98B9-46A07B36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loop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94231-2906-4C98-9AAD-189DB69C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7" y="2470471"/>
            <a:ext cx="47244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24010-08BA-4840-B8A1-25F9EC58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20" y="1965646"/>
            <a:ext cx="43529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F438-56AC-439B-9D74-C01BA578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A81-78B9-4874-905F-DB1873AD5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Arguably one of the most important data structures in all of computer science</a:t>
            </a:r>
          </a:p>
          <a:p>
            <a:r>
              <a:rPr lang="en-US" sz="2800" dirty="0"/>
              <a:t>A dictionary is a collection of items which is unordered and indexed.</a:t>
            </a:r>
          </a:p>
          <a:p>
            <a:r>
              <a:rPr lang="en-US" sz="2800" dirty="0"/>
              <a:t>In Python, dictionaries are written with curly brackets and have keys and values</a:t>
            </a:r>
          </a:p>
          <a:p>
            <a:pPr lvl="1"/>
            <a:r>
              <a:rPr lang="en-US" sz="2400" dirty="0"/>
              <a:t>Keys are how you access values within the data structure</a:t>
            </a:r>
          </a:p>
          <a:p>
            <a:pPr lvl="2"/>
            <a:r>
              <a:rPr lang="en-US" sz="1800" dirty="0"/>
              <a:t>In a list, you index into the elements by numerical index</a:t>
            </a:r>
          </a:p>
          <a:p>
            <a:pPr lvl="2"/>
            <a:r>
              <a:rPr lang="en-US" sz="1800" dirty="0"/>
              <a:t>In a dictionary, you index into values with a key!</a:t>
            </a:r>
          </a:p>
          <a:p>
            <a:pPr lvl="1"/>
            <a:r>
              <a:rPr lang="en-US" sz="2400" dirty="0"/>
              <a:t>Every key is unique, but keys can have the same value</a:t>
            </a:r>
          </a:p>
          <a:p>
            <a:r>
              <a:rPr lang="en-US" sz="2600" dirty="0"/>
              <a:t>Why are dictionaries useful?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321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089AF-A946-4235-B196-50EF17BA4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903" y="1499399"/>
            <a:ext cx="2990930" cy="3335519"/>
          </a:xfrm>
        </p:spPr>
        <p:txBody>
          <a:bodyPr vert="horz" lIns="0" tIns="45720" rIns="0" bIns="45720" rtlCol="0">
            <a:no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LET’S GET READY TO WORK</a:t>
            </a:r>
          </a:p>
        </p:txBody>
      </p:sp>
      <p:pic>
        <p:nvPicPr>
          <p:cNvPr id="1026" name="Picture 2" descr="Image result for jim harbaugh">
            <a:extLst>
              <a:ext uri="{FF2B5EF4-FFF2-40B4-BE49-F238E27FC236}">
                <a16:creationId xmlns:a16="http://schemas.microsoft.com/office/drawing/2014/main" id="{7D5A680E-5269-4ABF-8464-E4CC39942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11803" b="2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712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2746-4AC0-498F-81FF-3B77F205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Dictionaries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0670-719D-4D48-8CE6-A73DA3ED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69787"/>
            <a:ext cx="4494945" cy="279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9D9CE-E157-4050-BB60-7333F738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77" y="2569787"/>
            <a:ext cx="4732862" cy="27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1D40F-A2A9-4E0C-8154-315EF15F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>
                <a:solidFill>
                  <a:schemeClr val="tx1">
                    <a:lumMod val="85000"/>
                    <a:lumOff val="15000"/>
                  </a:schemeClr>
                </a:solidFill>
              </a:rPr>
              <a:t>Accessing elements in a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831FF-7307-4CDA-B019-60E1C6CF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639097"/>
            <a:ext cx="5872954" cy="50654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033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1D40F-A2A9-4E0C-8154-315EF15F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Checking if an element is in a dictionary (try it on lists too!)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EABE9-6577-4FF7-9157-84AA5B2D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551428"/>
            <a:ext cx="6912217" cy="323146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17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57341-2A10-4A58-B9E3-CBCF0676D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 about anything we talked about?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4277DA-0A88-41EF-A9E9-E814A70E5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not, take a couple minutes to work with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5923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28F80F5E-E59C-4CA7-9E17-1299AF271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4AA07-085E-44FD-99A0-441891B8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13" y="639097"/>
            <a:ext cx="373625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Pandas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Welcome to REAL Data Science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18DB29D-7BF5-4F3F-A821-FCCDD402D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pandas">
            <a:extLst>
              <a:ext uri="{FF2B5EF4-FFF2-40B4-BE49-F238E27FC236}">
                <a16:creationId xmlns:a16="http://schemas.microsoft.com/office/drawing/2014/main" id="{BFE19307-A885-48E0-AAD8-796C4F3E2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r="6720" b="-4"/>
          <a:stretch/>
        </p:blipFill>
        <p:spPr bwMode="auto">
          <a:xfrm>
            <a:off x="-4144" y="10"/>
            <a:ext cx="3633464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ndas">
            <a:extLst>
              <a:ext uri="{FF2B5EF4-FFF2-40B4-BE49-F238E27FC236}">
                <a16:creationId xmlns:a16="http://schemas.microsoft.com/office/drawing/2014/main" id="{DCE95721-C6C2-4BE4-BA56-B3CF598F7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r="-3" b="1423"/>
          <a:stretch/>
        </p:blipFill>
        <p:spPr bwMode="auto">
          <a:xfrm>
            <a:off x="3789574" y="10"/>
            <a:ext cx="3629320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4F59E14-6293-428D-A5B9-1DB9E42ED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4" b="11433"/>
          <a:stretch/>
        </p:blipFill>
        <p:spPr bwMode="auto">
          <a:xfrm>
            <a:off x="-4740" y="3494690"/>
            <a:ext cx="7423634" cy="283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3026FC3-A287-4A0D-9A8B-9F412F1B5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DFD6DF8-A0C0-4F1A-B0D1-EEDDA20C2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CE4841E-55FD-437E-8181-FFBDE673B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3368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C05D-315F-40C4-9DB8-5FA1A459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BC763-2185-4024-B881-8F8A3C22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python library is a collection of functions that allows you to perform specific actions with your code</a:t>
            </a:r>
          </a:p>
          <a:p>
            <a:r>
              <a:rPr lang="en-US" dirty="0"/>
              <a:t>More often than not, a library is designed for a specific feature. There are libraries to…</a:t>
            </a:r>
          </a:p>
          <a:p>
            <a:pPr lvl="1"/>
            <a:r>
              <a:rPr lang="en-US" dirty="0"/>
              <a:t>Move and modify files on your computer</a:t>
            </a:r>
          </a:p>
          <a:p>
            <a:pPr lvl="1"/>
            <a:r>
              <a:rPr lang="en-US" dirty="0"/>
              <a:t>Create graphical interfaces for your code</a:t>
            </a:r>
          </a:p>
          <a:p>
            <a:pPr lvl="1"/>
            <a:r>
              <a:rPr lang="en-US" dirty="0" err="1"/>
              <a:t>Webscrape</a:t>
            </a:r>
            <a:r>
              <a:rPr lang="en-US" dirty="0"/>
              <a:t> (more on that in the next module)</a:t>
            </a:r>
          </a:p>
          <a:p>
            <a:pPr lvl="1"/>
            <a:r>
              <a:rPr lang="en-US" dirty="0"/>
              <a:t>Perform data science operations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 much more!</a:t>
            </a:r>
          </a:p>
          <a:p>
            <a:r>
              <a:rPr lang="en-US" dirty="0">
                <a:sym typeface="Wingdings" panose="05000000000000000000" pitchFamily="2" charset="2"/>
              </a:rPr>
              <a:t>Libraries can be imported with the following syntax: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import library (imports entire library)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import library as lib (imports entire library as an alias, usually used to not clutter up code)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from library, import function a, b (imports functions a and b from the library,  saves memory)</a:t>
            </a:r>
          </a:p>
          <a:p>
            <a:r>
              <a:rPr lang="en-US" dirty="0">
                <a:sym typeface="Wingdings" panose="05000000000000000000" pitchFamily="2" charset="2"/>
              </a:rPr>
              <a:t>To access functions of your imported library, you will need to use the dot operator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 will see this throughout the module sequence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C4A7-6235-4B4A-8FD0-FC8188E6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38658-AFE3-4FC5-BF24-8E0CB47C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their documentation:</a:t>
            </a:r>
          </a:p>
          <a:p>
            <a:pPr marL="0" indent="0">
              <a:buNone/>
            </a:pPr>
            <a:r>
              <a:rPr lang="en-US" sz="2800" i="1" dirty="0"/>
              <a:t>“pandas is an open source, BSD-licensed library providing high-performance, easy-to-use data structures and data analysis tools for the Python programming language.”</a:t>
            </a:r>
          </a:p>
          <a:p>
            <a:r>
              <a:rPr lang="en-US" sz="2800" dirty="0"/>
              <a:t>Very powerful data science library</a:t>
            </a:r>
          </a:p>
          <a:p>
            <a:r>
              <a:rPr lang="en-US" sz="2800" dirty="0"/>
              <a:t>The basis of the rest of this module, as well as the next three!</a:t>
            </a:r>
          </a:p>
          <a:p>
            <a:r>
              <a:rPr lang="en-US" sz="2800" dirty="0"/>
              <a:t>Import pandas at the top of your </a:t>
            </a:r>
            <a:r>
              <a:rPr lang="en-US" sz="2800" dirty="0" err="1"/>
              <a:t>jupyter</a:t>
            </a:r>
            <a:r>
              <a:rPr lang="en-US" sz="2800" dirty="0"/>
              <a:t> </a:t>
            </a:r>
            <a:r>
              <a:rPr lang="en-US" sz="2800" dirty="0" err="1"/>
              <a:t>notebok</a:t>
            </a:r>
            <a:endParaRPr lang="en-US" sz="2600" dirty="0"/>
          </a:p>
          <a:p>
            <a:pPr lvl="1"/>
            <a:r>
              <a:rPr lang="en-US" sz="2600" dirty="0"/>
              <a:t>import pandas as pd</a:t>
            </a:r>
          </a:p>
        </p:txBody>
      </p:sp>
    </p:spTree>
    <p:extLst>
      <p:ext uri="{BB962C8B-B14F-4D97-AF65-F5344CB8AC3E}">
        <p14:creationId xmlns:p14="http://schemas.microsoft.com/office/powerpoint/2010/main" val="221495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D406-B5F1-4BB2-8F9D-5F6C5B32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vs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5E14-8328-4327-822A-5009AF4FF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primary two components of pandas are Series and </a:t>
            </a:r>
            <a:r>
              <a:rPr lang="en-US" sz="2400" dirty="0" err="1"/>
              <a:t>DataFrames</a:t>
            </a:r>
            <a:endParaRPr lang="en-US" sz="2400" dirty="0"/>
          </a:p>
          <a:p>
            <a:r>
              <a:rPr lang="en-US" sz="2400" dirty="0"/>
              <a:t>Series is a column in your table, and a </a:t>
            </a:r>
            <a:r>
              <a:rPr lang="en-US" sz="2400" dirty="0" err="1"/>
              <a:t>DataFrame</a:t>
            </a:r>
            <a:r>
              <a:rPr lang="en-US" sz="2400" dirty="0"/>
              <a:t> is a multidimensional table comprised of a collection of Series</a:t>
            </a:r>
          </a:p>
          <a:p>
            <a:endParaRPr lang="en-US" dirty="0"/>
          </a:p>
        </p:txBody>
      </p:sp>
      <p:pic>
        <p:nvPicPr>
          <p:cNvPr id="1026" name="Picture 2" descr="Series vs DataFrame">
            <a:extLst>
              <a:ext uri="{FF2B5EF4-FFF2-40B4-BE49-F238E27FC236}">
                <a16:creationId xmlns:a16="http://schemas.microsoft.com/office/drawing/2014/main" id="{3638D6A6-F04A-4D32-9BCB-42F23A2F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390" y="3297931"/>
            <a:ext cx="6713220" cy="257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3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3A9E-E3B9-4365-B4DA-76702402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96006-31AA-4C28-9688-B2061B3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04753"/>
            <a:ext cx="9833850" cy="2945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28BD1-51A9-478D-B74F-BDEAC176FA5F}"/>
              </a:ext>
            </a:extLst>
          </p:cNvPr>
          <p:cNvSpPr txBox="1"/>
          <p:nvPr/>
        </p:nvSpPr>
        <p:spPr>
          <a:xfrm>
            <a:off x="1390996" y="1820892"/>
            <a:ext cx="941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anose="020B0604020202020204" pitchFamily="34" charset="0"/>
              </a:rPr>
              <a:t>import </a:t>
            </a:r>
            <a:r>
              <a:rPr lang="en-US" altLang="en-US" sz="2000" dirty="0" err="1">
                <a:solidFill>
                  <a:srgbClr val="222222"/>
                </a:solidFill>
                <a:cs typeface="Arial" panose="020B0604020202020204" pitchFamily="34" charset="0"/>
              </a:rPr>
              <a:t>url</a:t>
            </a:r>
            <a:r>
              <a:rPr lang="en-US" altLang="en-US" sz="2000" dirty="0">
                <a:solidFill>
                  <a:srgbClr val="222222"/>
                </a:solidFill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222222"/>
                </a:solidFill>
                <a:cs typeface="Arial" panose="020B0604020202020204" pitchFamily="34" charset="0"/>
              </a:rPr>
              <a:t>lib.request</a:t>
            </a:r>
            <a:endParaRPr lang="en-US" altLang="en-US" sz="20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anose="020B0604020202020204" pitchFamily="34" charset="0"/>
              </a:rPr>
              <a:t>urllib.request.urlretrieve</a:t>
            </a:r>
            <a:r>
              <a:rPr lang="en-US" altLang="en-US" sz="2000" dirty="0">
                <a:solidFill>
                  <a:srgbClr val="222222"/>
                </a:solidFill>
                <a:cs typeface="Arial" panose="020B0604020202020204" pitchFamily="34" charset="0"/>
              </a:rPr>
              <a:t>('https://github.com/gfolbe318/</a:t>
            </a:r>
            <a:r>
              <a:rPr lang="en-US" altLang="en-US" sz="2000" dirty="0" err="1">
                <a:solidFill>
                  <a:srgbClr val="222222"/>
                </a:solidFill>
                <a:cs typeface="Arial" panose="020B0604020202020204" pitchFamily="34" charset="0"/>
              </a:rPr>
              <a:t>MSAS_tutorials</a:t>
            </a:r>
            <a:r>
              <a:rPr lang="en-US" altLang="en-US" sz="2000" dirty="0">
                <a:solidFill>
                  <a:srgbClr val="222222"/>
                </a:solidFill>
                <a:cs typeface="Arial" panose="020B0604020202020204" pitchFamily="34" charset="0"/>
              </a:rPr>
              <a:t>/raw/master/3_Module/nfl_stats.xlsx', 'nfl_stats.xlsx’)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805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B7C9-EDAA-42A3-B21D-348CCAA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89236-335B-4D87-9AFE-D821BA95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1" y="2122651"/>
            <a:ext cx="10534818" cy="37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3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1ABA29-5CA5-4B14-A7D7-71283DFF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8EEDF-5A61-40F0-B3FE-D002B40E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Finish up the basics of Python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Booleans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If/Else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Loops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Dictionaries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Pandas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Getting some I/O with </a:t>
            </a:r>
            <a:r>
              <a:rPr lang="en-US" dirty="0" err="1"/>
              <a:t>dataframes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Reading from Excel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 err="1"/>
              <a:t>Webscraping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Basic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F877-4A7D-4CD1-9D49-A6EF1BD1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21853-470E-430C-B2EA-0310EBA7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25" y="2034250"/>
            <a:ext cx="11412749" cy="40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7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690A-62AB-402E-B0DC-5E2AB75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the head of a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274C5-14D0-43BA-961D-EB66390B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2057400"/>
            <a:ext cx="10906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EE1A-A774-4B64-9FBF-971FE0A7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 Specific Number of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E9427-F042-42B0-9B2C-3B8DA02C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849309"/>
            <a:ext cx="105727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1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9862C-9611-4F3F-B23B-982413E6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Get Information about the DataFrame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97785-4C45-4D16-8B70-148CCA2D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3" y="166394"/>
            <a:ext cx="6878541" cy="600152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35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33DE-DADB-40B9-A17C-C062687C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Certain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8B162-D8B6-4282-9160-4C6E3698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1" y="2589587"/>
            <a:ext cx="5276850" cy="273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C7F04-2163-4069-86F3-509F049F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0" y="2527675"/>
            <a:ext cx="54197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F1F9-C2B8-4710-A45F-7E713767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E017E-AD20-423A-BCF2-6D57A4B3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39143"/>
            <a:ext cx="9455693" cy="12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4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DD269-C409-44DD-AE14-85DB671DC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7360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FBFDE8F-7A73-439A-9B5A-C27AE853E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dirty="0"/>
              <a:t>More Python</a:t>
            </a:r>
          </a:p>
        </p:txBody>
      </p:sp>
      <p:pic>
        <p:nvPicPr>
          <p:cNvPr id="2052" name="Picture 4" descr="Image result for python">
            <a:extLst>
              <a:ext uri="{FF2B5EF4-FFF2-40B4-BE49-F238E27FC236}">
                <a16:creationId xmlns:a16="http://schemas.microsoft.com/office/drawing/2014/main" id="{F64B6610-0ED4-428A-8455-F42E2F3B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18" y="1929404"/>
            <a:ext cx="2449486" cy="24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292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ADC8-9B68-4CE7-833B-3EE6AC3D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B1A20-3190-42AB-B241-51B57DBF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Booleans represent a “True” or “False” variable (can only hold these two values)</a:t>
            </a:r>
          </a:p>
          <a:p>
            <a:r>
              <a:rPr lang="en-US" sz="2400" dirty="0"/>
              <a:t>Often used for comparison purposes</a:t>
            </a:r>
          </a:p>
          <a:p>
            <a:r>
              <a:rPr lang="en-US" sz="2400" dirty="0"/>
              <a:t>Declared just like any other variable</a:t>
            </a:r>
          </a:p>
          <a:p>
            <a:pPr lvl="1"/>
            <a:r>
              <a:rPr lang="en-US" sz="2000" dirty="0" err="1"/>
              <a:t>is_starter</a:t>
            </a:r>
            <a:r>
              <a:rPr lang="en-US" sz="2000" dirty="0"/>
              <a:t> = True</a:t>
            </a:r>
          </a:p>
          <a:p>
            <a:pPr lvl="1"/>
            <a:r>
              <a:rPr lang="en-US" sz="2000" dirty="0"/>
              <a:t>temp = False</a:t>
            </a:r>
            <a:endParaRPr lang="en-US" sz="2200" dirty="0"/>
          </a:p>
          <a:p>
            <a:r>
              <a:rPr lang="en-US" sz="2400" dirty="0"/>
              <a:t>Can also be used in inequalities and expressions</a:t>
            </a:r>
          </a:p>
          <a:p>
            <a:pPr lvl="1"/>
            <a:r>
              <a:rPr lang="en-US" sz="2000" dirty="0"/>
              <a:t>More on this in a bit</a:t>
            </a:r>
          </a:p>
        </p:txBody>
      </p:sp>
    </p:spTree>
    <p:extLst>
      <p:ext uri="{BB962C8B-B14F-4D97-AF65-F5344CB8AC3E}">
        <p14:creationId xmlns:p14="http://schemas.microsoft.com/office/powerpoint/2010/main" val="138320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9FBE-68CF-471D-83D5-C63E65F7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5945-4BBC-4854-8154-F0216C68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three operators you should need to know for python are the following:</a:t>
            </a:r>
          </a:p>
          <a:p>
            <a:pPr lvl="1"/>
            <a:r>
              <a:rPr lang="en-US" dirty="0"/>
              <a:t>“and”</a:t>
            </a:r>
          </a:p>
          <a:p>
            <a:pPr lvl="1"/>
            <a:r>
              <a:rPr lang="en-US" dirty="0"/>
              <a:t>“or”</a:t>
            </a:r>
          </a:p>
          <a:p>
            <a:pPr lvl="1"/>
            <a:r>
              <a:rPr lang="en-US" dirty="0"/>
              <a:t>“not”</a:t>
            </a:r>
          </a:p>
          <a:p>
            <a:pPr lvl="1"/>
            <a:r>
              <a:rPr lang="en-US" dirty="0"/>
              <a:t>All three operators are used in their plaintext form (no need for “&amp;&amp;” or “||” or “!”)</a:t>
            </a:r>
          </a:p>
          <a:p>
            <a:r>
              <a:rPr lang="en-US" dirty="0"/>
              <a:t>Truth tables: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02E44B-C568-4D6E-95B3-120FD0DCB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03710"/>
              </p:ext>
            </p:extLst>
          </p:nvPr>
        </p:nvGraphicFramePr>
        <p:xfrm>
          <a:off x="2794000" y="358478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551618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11361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105957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06743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1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95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9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0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8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3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69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9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B13F-3D9F-492D-920F-420E0062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D97F9-F7AC-4694-BBA4-71FE01B3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Recap: Python supports the usual logical conditions from mathematics: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Equals: a == b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Not Equals: a != b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Less than: a &lt; b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Less than or equal to: a &lt;= b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Greater than: a &gt; b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Greater than or equal to: a &gt;= b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“If” statements allow us to check “if” a condition is true or false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If the statement evaluates to True, we will go into to that “if” block and run what is inside it</a:t>
            </a:r>
          </a:p>
          <a:p>
            <a:pPr marL="201168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2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163AD-72FF-42EB-8224-5F5490BE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1086167"/>
            <a:ext cx="4362450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0C8D0-55F2-4AA7-BA1D-2225B76E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3196906"/>
            <a:ext cx="5619750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E5975-E404-42FB-AB15-36D839E0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791843"/>
            <a:ext cx="45339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8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205C-DCED-4CF0-8979-5DCBEBF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6B229-9AAA-41B8-A7BF-FF5F16114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14240" cy="40233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Must be directly paired with an “if” statement</a:t>
            </a:r>
          </a:p>
          <a:p>
            <a:r>
              <a:rPr lang="en-US" sz="2800" dirty="0"/>
              <a:t>The “else” keyword catches anything that isn’t caught by the if statement</a:t>
            </a:r>
          </a:p>
          <a:p>
            <a:r>
              <a:rPr lang="en-US" sz="2800" dirty="0"/>
              <a:t>If a condition is not hit, the else statement will run. Otherwise it will not.</a:t>
            </a:r>
          </a:p>
          <a:p>
            <a:pPr lvl="1"/>
            <a:r>
              <a:rPr lang="en-US" sz="2400" dirty="0"/>
              <a:t>Yes, an if/else clause is literally an if/else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40D78-5A12-42A4-A6FB-539460A2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5734"/>
            <a:ext cx="5723255" cy="44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578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060"/>
      </a:accent1>
      <a:accent2>
        <a:srgbClr val="E1E600"/>
      </a:accent2>
      <a:accent3>
        <a:srgbClr val="002060"/>
      </a:accent3>
      <a:accent4>
        <a:srgbClr val="E1E600"/>
      </a:accent4>
      <a:accent5>
        <a:srgbClr val="002060"/>
      </a:accent5>
      <a:accent6>
        <a:srgbClr val="E1E600"/>
      </a:accent6>
      <a:hlink>
        <a:srgbClr val="2998E3"/>
      </a:hlink>
      <a:folHlink>
        <a:srgbClr val="7030A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1178</Words>
  <Application>Microsoft Office PowerPoint</Application>
  <PresentationFormat>Widescreen</PresentationFormat>
  <Paragraphs>177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Aharoni</vt:lpstr>
      <vt:lpstr>Arial</vt:lpstr>
      <vt:lpstr>Calibri</vt:lpstr>
      <vt:lpstr>Calibri Light</vt:lpstr>
      <vt:lpstr>Retrospect</vt:lpstr>
      <vt:lpstr>MSAS Tutorial Sequence -Module Three-</vt:lpstr>
      <vt:lpstr>PowerPoint Presentation</vt:lpstr>
      <vt:lpstr>Goals of Today</vt:lpstr>
      <vt:lpstr>More Python</vt:lpstr>
      <vt:lpstr>Booleans</vt:lpstr>
      <vt:lpstr>Operators</vt:lpstr>
      <vt:lpstr>Conditions</vt:lpstr>
      <vt:lpstr>PowerPoint Presentation</vt:lpstr>
      <vt:lpstr>Else statements</vt:lpstr>
      <vt:lpstr>If/Elif/Else</vt:lpstr>
      <vt:lpstr>INDENTATION MATTERS</vt:lpstr>
      <vt:lpstr>Lists</vt:lpstr>
      <vt:lpstr>Accessing elements of a list</vt:lpstr>
      <vt:lpstr>Updating a list element</vt:lpstr>
      <vt:lpstr>Adding to a list</vt:lpstr>
      <vt:lpstr>Range-based for loops (one way to loop)</vt:lpstr>
      <vt:lpstr>Basic loop examples</vt:lpstr>
      <vt:lpstr>Basic loop applications</vt:lpstr>
      <vt:lpstr>Dictionaries</vt:lpstr>
      <vt:lpstr>Example Dictionaries</vt:lpstr>
      <vt:lpstr>Accessing elements in a dictionary</vt:lpstr>
      <vt:lpstr>Checking if an element is in a dictionary (try it on lists too!)</vt:lpstr>
      <vt:lpstr>Questions about anything we talked about?</vt:lpstr>
      <vt:lpstr>Pandas Welcome to REAL Data Science</vt:lpstr>
      <vt:lpstr>Libraries in Python</vt:lpstr>
      <vt:lpstr>What is Pandas?</vt:lpstr>
      <vt:lpstr>Series vs DataFrames</vt:lpstr>
      <vt:lpstr>Reading in Files</vt:lpstr>
      <vt:lpstr>Printing a DataFrame</vt:lpstr>
      <vt:lpstr>Displaying a DataFrame</vt:lpstr>
      <vt:lpstr>Displaying the head of a DataFrame</vt:lpstr>
      <vt:lpstr>Display a Specific Number of Rows</vt:lpstr>
      <vt:lpstr>Get Information about the DataFrame</vt:lpstr>
      <vt:lpstr>Extract Certain Columns</vt:lpstr>
      <vt:lpstr>Write to Excel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MSAS Tutorial Sequence -Module Three-</dc:title>
  <dc:creator>Garrett Folbe</dc:creator>
  <cp:lastModifiedBy>Garrett Folbe</cp:lastModifiedBy>
  <cp:revision>7</cp:revision>
  <dcterms:created xsi:type="dcterms:W3CDTF">2019-10-17T18:11:23Z</dcterms:created>
  <dcterms:modified xsi:type="dcterms:W3CDTF">2019-10-17T22:48:03Z</dcterms:modified>
</cp:coreProperties>
</file>